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6"/>
  </p:notesMasterIdLst>
  <p:sldIdLst>
    <p:sldId id="293" r:id="rId2"/>
    <p:sldId id="258" r:id="rId3"/>
    <p:sldId id="260" r:id="rId4"/>
    <p:sldId id="261" r:id="rId5"/>
    <p:sldId id="262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82" r:id="rId14"/>
    <p:sldId id="279" r:id="rId15"/>
    <p:sldId id="283" r:id="rId16"/>
    <p:sldId id="281" r:id="rId17"/>
    <p:sldId id="280" r:id="rId18"/>
    <p:sldId id="285" r:id="rId19"/>
    <p:sldId id="278" r:id="rId20"/>
    <p:sldId id="287" r:id="rId21"/>
    <p:sldId id="288" r:id="rId22"/>
    <p:sldId id="291" r:id="rId23"/>
    <p:sldId id="289" r:id="rId24"/>
    <p:sldId id="29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FF99FF"/>
    <a:srgbClr val="FF00FF"/>
    <a:srgbClr val="66FF33"/>
    <a:srgbClr val="00FF00"/>
    <a:srgbClr val="FF0066"/>
    <a:srgbClr val="FFFF00"/>
    <a:srgbClr val="FF33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0" autoAdjust="0"/>
    <p:restoredTop sz="69217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79315-5E3F-4199-AA44-2AD22168160E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B6613-AF59-44A9-80B3-093031872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49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B6613-AF59-44A9-80B3-0930318723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B6613-AF59-44A9-80B3-0930318723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C0ED-5495-4FD1-95CA-E8964223B607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6DB-5C8A-4C80-A01B-8102D219E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9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C0ED-5495-4FD1-95CA-E8964223B607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6DB-5C8A-4C80-A01B-8102D219E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9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C0ED-5495-4FD1-95CA-E8964223B607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6DB-5C8A-4C80-A01B-8102D219E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5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C0ED-5495-4FD1-95CA-E8964223B607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6DB-5C8A-4C80-A01B-8102D219E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1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C0ED-5495-4FD1-95CA-E8964223B607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6DB-5C8A-4C80-A01B-8102D219E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0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C0ED-5495-4FD1-95CA-E8964223B607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6DB-5C8A-4C80-A01B-8102D219E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1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C0ED-5495-4FD1-95CA-E8964223B607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6DB-5C8A-4C80-A01B-8102D219E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1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C0ED-5495-4FD1-95CA-E8964223B607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6DB-5C8A-4C80-A01B-8102D219E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6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C0ED-5495-4FD1-95CA-E8964223B607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6DB-5C8A-4C80-A01B-8102D219E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9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C0ED-5495-4FD1-95CA-E8964223B607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6DB-5C8A-4C80-A01B-8102D219E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8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C0ED-5495-4FD1-95CA-E8964223B607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6DB-5C8A-4C80-A01B-8102D219E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5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CC0ED-5495-4FD1-95CA-E8964223B607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C66DB-5C8A-4C80-A01B-8102D219E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3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68167012273448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WordArt 5"/>
          <p:cNvSpPr>
            <a:spLocks noChangeArrowheads="1" noChangeShapeType="1" noTextEdit="1"/>
          </p:cNvSpPr>
          <p:nvPr/>
        </p:nvSpPr>
        <p:spPr bwMode="auto">
          <a:xfrm>
            <a:off x="1143000" y="2895600"/>
            <a:ext cx="7239000" cy="1123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Tiếng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Việt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giữa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học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kì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II (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3)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143000" y="0"/>
            <a:ext cx="6934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cua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09600"/>
            <a:ext cx="6975712" cy="5069017"/>
          </a:xfrm>
          <a:prstGeom prst="rect">
            <a:avLst/>
          </a:prstGeom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472965" y="5751640"/>
            <a:ext cx="830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/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họp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188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381000" y="76200"/>
            <a:ext cx="8305800" cy="784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rợm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9" b="12431"/>
          <a:stretch/>
        </p:blipFill>
        <p:spPr>
          <a:xfrm>
            <a:off x="764085" y="838200"/>
            <a:ext cx="7569200" cy="4018128"/>
          </a:xfrm>
          <a:prstGeom prst="rect">
            <a:avLst/>
          </a:prstGeom>
        </p:spPr>
      </p:pic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66700" y="5029200"/>
            <a:ext cx="853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/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Lẩy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phỏng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184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2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9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99" tmFilter="0, 0; 0.125,0.2665; 0.25,0.4; 0.375,0.465; 0.5,0.5;  0.625,0.535; 0.75,0.6; 0.875,0.7335; 1,1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49" tmFilter="0, 0; 0.125,0.2665; 0.25,0.4; 0.375,0.465; 0.5,0.5;  0.625,0.535; 0.75,0.6; 0.875,0.7335; 1,1">
                                          <p:stCondLst>
                                            <p:cond delay="5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4" tmFilter="0, 0; 0.125,0.2665; 0.25,0.4; 0.375,0.465; 0.5,0.5;  0.625,0.535; 0.75,0.6; 0.875,0.7335; 1,1">
                                          <p:stCondLst>
                                            <p:cond delay="7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2">
                                          <p:stCondLst>
                                            <p:cond delay="29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75" decel="50000">
                                          <p:stCondLst>
                                            <p:cond delay="3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2">
                                          <p:stCondLst>
                                            <p:cond delay="59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75" decel="50000">
                                          <p:stCondLst>
                                            <p:cond delay="6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2">
                                          <p:stCondLst>
                                            <p:cond delay="73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75" decel="50000">
                                          <p:stCondLst>
                                            <p:cond delay="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2">
                                          <p:stCondLst>
                                            <p:cond delay="8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75" decel="50000">
                                          <p:stCondLst>
                                            <p:cond delay="8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87740" y="533400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SGK)</a:t>
            </a:r>
            <a:endParaRPr lang="en-US" sz="32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5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0"/>
            <a:ext cx="8839200" cy="67567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2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hẳn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đăm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đắm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theo.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quyến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day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Ở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giêng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giậm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đơm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tép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con da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Ở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dì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rợm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lẩy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Tị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đẽ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NGUYỄN KHẢI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15000" y="1447800"/>
            <a:ext cx="3124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52800" y="2209800"/>
            <a:ext cx="16383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43500" y="2209800"/>
            <a:ext cx="15621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229600" y="2221676"/>
            <a:ext cx="647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1569" y="2590800"/>
            <a:ext cx="152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66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495300" y="838200"/>
            <a:ext cx="845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95300" y="1752600"/>
            <a:ext cx="8077200" cy="2133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Đó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hững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kỉ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niềm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tuổi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thơ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gắn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bó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tác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với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quê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hương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58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101221"/>
            <a:ext cx="8839200" cy="67567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2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hẳn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đăm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đắm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theo.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quyến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day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Ở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giêng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giậm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đơm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tép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con da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Ở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dì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rợm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lẩy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Tị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đẽ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NGUYỄN KHẢI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934200" y="3479610"/>
            <a:ext cx="1828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600" y="3859619"/>
            <a:ext cx="861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6700" y="5029200"/>
            <a:ext cx="861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8600" y="4648200"/>
            <a:ext cx="861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8600" y="5791200"/>
            <a:ext cx="861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600" y="5408428"/>
            <a:ext cx="861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" y="6166884"/>
            <a:ext cx="30099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66700" y="4267200"/>
            <a:ext cx="861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65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308239"/>
            <a:ext cx="8643581" cy="67567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2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hẳn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đăm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đắm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theo.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quyến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day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     Ở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giêng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giậm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đơm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tép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con da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    Ở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dì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rợm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lẩy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Tị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đẽ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NGUYỄN KHẢI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63963" y="15852"/>
            <a:ext cx="86820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51115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819400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4343400"/>
            <a:ext cx="68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4200" y="3194185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70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49" y="408309"/>
            <a:ext cx="9144000" cy="8166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hẳn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đăm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đắm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theo.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191000" y="457200"/>
            <a:ext cx="152400" cy="609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1003005"/>
            <a:ext cx="167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57800" y="1010094"/>
            <a:ext cx="38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14600" y="990600"/>
            <a:ext cx="167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14600" y="1066800"/>
            <a:ext cx="1676400" cy="35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715000" y="990600"/>
            <a:ext cx="3200400" cy="35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15000" y="1070344"/>
            <a:ext cx="3200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02943" y="1041484"/>
            <a:ext cx="3505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C               V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1070344"/>
            <a:ext cx="3505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C                    V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284329" y="2133600"/>
            <a:ext cx="8643581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quyến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day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cằn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885967" y="2590800"/>
            <a:ext cx="425355" cy="35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447800" y="2590800"/>
            <a:ext cx="7239000" cy="35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49788" y="2670544"/>
            <a:ext cx="72370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419600" y="3733800"/>
            <a:ext cx="152400" cy="609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1000" y="3429000"/>
            <a:ext cx="8077200" cy="35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2988" y="3508744"/>
            <a:ext cx="80752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81000" y="4229100"/>
            <a:ext cx="3931920" cy="35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82988" y="4308844"/>
            <a:ext cx="39319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15433" y="2590800"/>
            <a:ext cx="7924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C                                    V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6096000" y="4221125"/>
            <a:ext cx="2377440" cy="35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445812" y="5035402"/>
            <a:ext cx="7223760" cy="35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447800" y="5115146"/>
            <a:ext cx="72237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81000" y="5038946"/>
            <a:ext cx="914400" cy="35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9012" y="5867400"/>
            <a:ext cx="457200" cy="35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1000" y="5947144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445812" y="4210492"/>
            <a:ext cx="7924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C   </a:t>
            </a:r>
          </a:p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V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04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43" grpId="0"/>
      <p:bldP spid="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71819" y="228600"/>
            <a:ext cx="8643581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     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791931"/>
            <a:ext cx="68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76400" y="762000"/>
            <a:ext cx="19202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76400" y="834675"/>
            <a:ext cx="19202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613652" y="304800"/>
            <a:ext cx="13716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24400" y="791931"/>
            <a:ext cx="274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0747" y="1603725"/>
            <a:ext cx="42062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0747" y="1676400"/>
            <a:ext cx="42062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20000" y="762000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0" y="834675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10200" y="1630131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943600" y="1600200"/>
            <a:ext cx="19202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43600" y="1672875"/>
            <a:ext cx="19202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20691" y="827851"/>
            <a:ext cx="2209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            V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834675"/>
            <a:ext cx="2819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                 V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0200" y="1600200"/>
            <a:ext cx="2819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           V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819" y="2057400"/>
            <a:ext cx="8643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(3)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7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275196" y="3276600"/>
            <a:ext cx="8643581" cy="2416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(4)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giêng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algn="just"/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giậm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đơm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tép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con da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    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3629" y="5816515"/>
            <a:ext cx="86435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(4)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7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775579" y="3839931"/>
            <a:ext cx="3657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57800" y="3839931"/>
            <a:ext cx="30175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57800" y="3896017"/>
            <a:ext cx="30175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65820" y="3352800"/>
            <a:ext cx="13716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515026" y="4142109"/>
            <a:ext cx="13716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934575" y="3810000"/>
            <a:ext cx="2819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                V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03047" y="4711290"/>
            <a:ext cx="2819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                V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3268591" y="4709823"/>
            <a:ext cx="3657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750812" y="4709823"/>
            <a:ext cx="35661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750812" y="4780486"/>
            <a:ext cx="35661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000897" y="5491937"/>
            <a:ext cx="3657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596640" y="5491937"/>
            <a:ext cx="37490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596640" y="5562600"/>
            <a:ext cx="37490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971800" y="5486400"/>
            <a:ext cx="2819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                V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36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0" grpId="0"/>
      <p:bldP spid="21" grpId="0"/>
      <p:bldP spid="22" grpId="0"/>
      <p:bldP spid="23" grpId="0"/>
      <p:bldP spid="24" grpId="0"/>
      <p:bldP spid="33" grpId="0"/>
      <p:bldP spid="34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35928"/>
            <a:ext cx="86106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(5)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dì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rợm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gác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lẩy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Tị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đẽ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ấu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3629" y="4876800"/>
            <a:ext cx="86435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(5)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7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7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819400" y="1371600"/>
            <a:ext cx="22860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581400" y="2208937"/>
            <a:ext cx="22860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423160" y="3048000"/>
            <a:ext cx="22860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48400" y="1066800"/>
            <a:ext cx="68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10400" y="1069075"/>
            <a:ext cx="15544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10400" y="1119187"/>
            <a:ext cx="15544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14800" y="3581400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7200" y="1905000"/>
            <a:ext cx="21945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" y="1955112"/>
            <a:ext cx="21945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638800" y="1905000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33160" y="1905000"/>
            <a:ext cx="2103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33160" y="1955112"/>
            <a:ext cx="2103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1000" y="2769288"/>
            <a:ext cx="31089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81000" y="2819400"/>
            <a:ext cx="31089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724400" y="3581400"/>
            <a:ext cx="39319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24400" y="3636417"/>
            <a:ext cx="39319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5760" y="4419600"/>
            <a:ext cx="71323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5760" y="4474617"/>
            <a:ext cx="71323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324600" y="1066800"/>
            <a:ext cx="2819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           V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38800" y="1905000"/>
            <a:ext cx="2819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             V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14800" y="3581400"/>
            <a:ext cx="2819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                V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55180" y="2743200"/>
            <a:ext cx="2819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    V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162800" y="2756883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200" y="3581400"/>
            <a:ext cx="19202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7200" y="3636417"/>
            <a:ext cx="19202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734300" y="2756883"/>
            <a:ext cx="64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734300" y="2811900"/>
            <a:ext cx="64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4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1" grpId="0"/>
      <p:bldP spid="32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61978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066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GIỮA HỌC KÌ II 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5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308239"/>
            <a:ext cx="8643581" cy="67567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2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hẳn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đăm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đắm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theo.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quyến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day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     Ở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giêng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giậm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đơm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tép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con da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    Ở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dì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rợm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lẩy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Tị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đẽ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NGUYỄN KHẢI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63963" y="15852"/>
            <a:ext cx="868203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51115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819400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4343400"/>
            <a:ext cx="68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4200" y="3194185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36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308239"/>
            <a:ext cx="8643581" cy="67567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2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hẳn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đăm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đắm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theo.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quyến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day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     Ở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giêng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giậm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đơm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tép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con da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    Ở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dì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rợm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lẩy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Tị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đẽ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NGUYỄN KHẢI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342543" y="69712"/>
            <a:ext cx="868203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51115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819400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4343400"/>
            <a:ext cx="68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4200" y="3194185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066800" y="25146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10200" y="1351115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28800" y="3682315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83561" y="3682315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67000" y="40386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6000" y="1406843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" y="17526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62300" y="21336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3400" y="51816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90600" y="55626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581400" y="2895600"/>
            <a:ext cx="1102161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24400" y="3276600"/>
            <a:ext cx="1102161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72400" y="3650012"/>
            <a:ext cx="1102161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58442" y="4804504"/>
            <a:ext cx="1102161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76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308239"/>
            <a:ext cx="8643581" cy="67567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2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hẳn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đăm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đắm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theo.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quyến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day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     Ở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giêng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giậm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đơm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tép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con da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    Ở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dì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rợm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lẩy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Tị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đẽ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NGUYỄN KHẢI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63963" y="15852"/>
            <a:ext cx="868203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51115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819400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4343400"/>
            <a:ext cx="68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4200" y="3194185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(4)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27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498357" y="685800"/>
            <a:ext cx="8336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743963" y="1830765"/>
            <a:ext cx="7772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5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đât</a:t>
            </a:r>
            <a:r>
              <a:rPr lang="en-US" sz="25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25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5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1)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16667" y="2971800"/>
            <a:ext cx="7772400" cy="297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2: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đât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3)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>
                <a:latin typeface="Times New Roman" pitchFamily="18" charset="0"/>
                <a:cs typeface="Times New Roman" pitchFamily="18" charset="0"/>
              </a:rPr>
              <a:t>đât</a:t>
            </a:r>
            <a:r>
              <a:rPr lang="en-US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2)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500" b="1" i="1" dirty="0" err="1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>
                <a:latin typeface="Times New Roman" pitchFamily="18" charset="0"/>
                <a:cs typeface="Times New Roman" pitchFamily="18" charset="0"/>
              </a:rPr>
              <a:t>đât</a:t>
            </a:r>
            <a:r>
              <a:rPr lang="en-US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4, 5)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đât</a:t>
            </a:r>
            <a:r>
              <a:rPr 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b="1" i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93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05200"/>
            <a:ext cx="3429000" cy="2905125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2362200" y="294290"/>
            <a:ext cx="6477000" cy="2753710"/>
          </a:xfrm>
          <a:prstGeom prst="wedgeRoundRectCallout">
            <a:avLst>
              <a:gd name="adj1" fmla="val -54829"/>
              <a:gd name="adj2" fmla="val 8057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4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066800" y="3810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 SỐ MAY MẮN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Hexagon 11">
            <a:hlinkClick r:id="rId2" action="ppaction://hlinksldjump"/>
          </p:cNvPr>
          <p:cNvSpPr/>
          <p:nvPr/>
        </p:nvSpPr>
        <p:spPr>
          <a:xfrm>
            <a:off x="1524000" y="1545226"/>
            <a:ext cx="1828800" cy="1645920"/>
          </a:xfrm>
          <a:prstGeom prst="rect">
            <a:avLst/>
          </a:prstGeom>
          <a:solidFill>
            <a:srgbClr val="FF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35406" y="1690046"/>
            <a:ext cx="274320" cy="27432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Hexagon 11">
            <a:hlinkClick r:id="rId3" action="ppaction://hlinksldjump"/>
          </p:cNvPr>
          <p:cNvSpPr/>
          <p:nvPr/>
        </p:nvSpPr>
        <p:spPr>
          <a:xfrm>
            <a:off x="3596640" y="1545226"/>
            <a:ext cx="1828800" cy="1645920"/>
          </a:xfrm>
          <a:prstGeom prst="rect">
            <a:avLst/>
          </a:prstGeom>
          <a:solidFill>
            <a:srgbClr val="9900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008046" y="1690046"/>
            <a:ext cx="274320" cy="27432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Hexagon 11">
            <a:hlinkClick r:id="rId4" action="ppaction://hlinksldjump"/>
          </p:cNvPr>
          <p:cNvSpPr/>
          <p:nvPr/>
        </p:nvSpPr>
        <p:spPr>
          <a:xfrm>
            <a:off x="5693846" y="1545226"/>
            <a:ext cx="1828800" cy="1645920"/>
          </a:xfrm>
          <a:prstGeom prst="rect">
            <a:avLst/>
          </a:prstGeom>
          <a:solidFill>
            <a:srgbClr val="FF00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181452" y="1690046"/>
            <a:ext cx="274320" cy="27432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Hexagon 11">
            <a:hlinkClick r:id="rId5" action="ppaction://hlinksldjump"/>
          </p:cNvPr>
          <p:cNvSpPr/>
          <p:nvPr/>
        </p:nvSpPr>
        <p:spPr>
          <a:xfrm>
            <a:off x="1524000" y="3581400"/>
            <a:ext cx="1828800" cy="1645920"/>
          </a:xfrm>
          <a:prstGeom prst="rect">
            <a:avLst/>
          </a:prstGeom>
          <a:solidFill>
            <a:srgbClr val="0000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935406" y="3726220"/>
            <a:ext cx="274320" cy="27432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Hexagon 11">
            <a:hlinkClick r:id="rId4" action="ppaction://hlinksldjump"/>
          </p:cNvPr>
          <p:cNvSpPr/>
          <p:nvPr/>
        </p:nvSpPr>
        <p:spPr>
          <a:xfrm>
            <a:off x="3596640" y="3581400"/>
            <a:ext cx="1828800" cy="164592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008046" y="3726220"/>
            <a:ext cx="274320" cy="27432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Hexagon 11">
            <a:hlinkClick r:id="rId6" action="ppaction://hlinksldjump"/>
          </p:cNvPr>
          <p:cNvSpPr/>
          <p:nvPr/>
        </p:nvSpPr>
        <p:spPr>
          <a:xfrm>
            <a:off x="5693846" y="3596111"/>
            <a:ext cx="1828800" cy="1645920"/>
          </a:xfrm>
          <a:prstGeom prst="rect">
            <a:avLst/>
          </a:prstGeom>
          <a:solidFill>
            <a:srgbClr val="66FF33"/>
          </a:solidFill>
          <a:ln>
            <a:solidFill>
              <a:srgbClr val="00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181452" y="3740931"/>
            <a:ext cx="274320" cy="27432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Notched Right Arrow 56">
            <a:hlinkClick r:id="rId7" action="ppaction://hlinksldjump"/>
          </p:cNvPr>
          <p:cNvSpPr/>
          <p:nvPr/>
        </p:nvSpPr>
        <p:spPr>
          <a:xfrm>
            <a:off x="7772400" y="6019800"/>
            <a:ext cx="1219200" cy="685800"/>
          </a:xfrm>
          <a:prstGeom prst="notchedRightArrow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0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0" grpId="0"/>
      <p:bldP spid="12" grpId="0" animBg="1"/>
      <p:bldP spid="12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36896"/>
            <a:ext cx="8229600" cy="15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(SGK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79)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Chu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11373" y="0"/>
            <a:ext cx="914400" cy="381000"/>
          </a:xfrm>
          <a:prstGeom prst="leftArrow">
            <a:avLst/>
          </a:prstGeom>
          <a:solidFill>
            <a:srgbClr val="00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F0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56230" y="2438400"/>
            <a:ext cx="7772400" cy="3200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Chu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dìu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0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>
            <a:off x="1219200" y="1447800"/>
            <a:ext cx="7086600" cy="2544170"/>
          </a:xfrm>
          <a:prstGeom prst="irregularSeal2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 MAY MẮN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11373" y="0"/>
            <a:ext cx="914400" cy="381000"/>
          </a:xfrm>
          <a:prstGeom prst="leftArrow">
            <a:avLst/>
          </a:prstGeom>
          <a:solidFill>
            <a:srgbClr val="00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7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0848" y="373608"/>
            <a:ext cx="8139752" cy="2140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</a:p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xuôi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mùng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13648" y="38100"/>
            <a:ext cx="914400" cy="381000"/>
          </a:xfrm>
          <a:prstGeom prst="leftArrow">
            <a:avLst/>
          </a:prstGeom>
          <a:solidFill>
            <a:srgbClr val="00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F00"/>
              </a:solidFill>
            </a:endParaRPr>
          </a:p>
        </p:txBody>
      </p:sp>
      <p:sp>
        <p:nvSpPr>
          <p:cNvPr id="6" name="Left Arrow 5">
            <a:hlinkClick r:id="rId3" action="ppaction://hlinksldjump"/>
          </p:cNvPr>
          <p:cNvSpPr/>
          <p:nvPr/>
        </p:nvSpPr>
        <p:spPr>
          <a:xfrm>
            <a:off x="11373" y="0"/>
            <a:ext cx="914400" cy="381000"/>
          </a:xfrm>
          <a:prstGeom prst="leftArrow">
            <a:avLst/>
          </a:prstGeom>
          <a:solidFill>
            <a:srgbClr val="00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4524" y="2759122"/>
            <a:ext cx="7772400" cy="3810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/>
                <a:ea typeface="Times New Roman"/>
              </a:rPr>
              <a:t>Câu</a:t>
            </a:r>
            <a:r>
              <a:rPr lang="en-US" sz="3200" b="1" dirty="0">
                <a:latin typeface="Times New Roman"/>
                <a:ea typeface="Times New Roman"/>
              </a:rPr>
              <a:t> ca </a:t>
            </a:r>
            <a:r>
              <a:rPr lang="en-US" sz="3200" b="1" dirty="0" err="1">
                <a:latin typeface="Times New Roman"/>
                <a:ea typeface="Times New Roman"/>
              </a:rPr>
              <a:t>dao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ngợi</a:t>
            </a:r>
            <a:r>
              <a:rPr lang="en-US" sz="3200" b="1" dirty="0">
                <a:latin typeface="Times New Roman"/>
                <a:ea typeface="Times New Roman"/>
              </a:rPr>
              <a:t> ca </a:t>
            </a:r>
            <a:r>
              <a:rPr lang="en-US" sz="3200" b="1" dirty="0" err="1">
                <a:latin typeface="Times New Roman"/>
                <a:ea typeface="Times New Roman"/>
              </a:rPr>
              <a:t>một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truyền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thống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tốt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đẹp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của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người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dân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Việt</a:t>
            </a:r>
            <a:r>
              <a:rPr lang="en-US" sz="3200" b="1" dirty="0">
                <a:latin typeface="Times New Roman"/>
                <a:ea typeface="Times New Roman"/>
              </a:rPr>
              <a:t> Nam: </a:t>
            </a:r>
            <a:r>
              <a:rPr lang="en-US" sz="3200" b="1" dirty="0" err="1">
                <a:latin typeface="Times New Roman"/>
                <a:ea typeface="Times New Roman"/>
              </a:rPr>
              <a:t>thủy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chung</a:t>
            </a:r>
            <a:r>
              <a:rPr lang="en-US" sz="3200" b="1" dirty="0">
                <a:latin typeface="Times New Roman"/>
                <a:ea typeface="Times New Roman"/>
              </a:rPr>
              <a:t>, </a:t>
            </a:r>
            <a:r>
              <a:rPr lang="en-US" sz="3200" b="1" dirty="0" err="1">
                <a:latin typeface="Times New Roman"/>
                <a:ea typeface="Times New Roman"/>
              </a:rPr>
              <a:t>luôn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luôn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nhớ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về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cội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nguồn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dân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tộc</a:t>
            </a:r>
            <a:r>
              <a:rPr lang="en-US" sz="3200" b="1" dirty="0">
                <a:latin typeface="Times New Roman"/>
                <a:ea typeface="Times New Roman"/>
              </a:rPr>
              <a:t>./ </a:t>
            </a:r>
            <a:r>
              <a:rPr lang="en-US" sz="3200" b="1" dirty="0" err="1">
                <a:latin typeface="Times New Roman"/>
                <a:ea typeface="Times New Roman"/>
              </a:rPr>
              <a:t>Nhắc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nhở</a:t>
            </a:r>
            <a:r>
              <a:rPr lang="en-US" sz="3200" b="1" dirty="0">
                <a:latin typeface="Times New Roman"/>
                <a:ea typeface="Times New Roman"/>
              </a:rPr>
              <a:t>, </a:t>
            </a:r>
            <a:r>
              <a:rPr lang="en-US" sz="3200" b="1" dirty="0" err="1">
                <a:latin typeface="Times New Roman"/>
                <a:ea typeface="Times New Roman"/>
              </a:rPr>
              <a:t>khuyên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răn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mọi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người</a:t>
            </a:r>
            <a:r>
              <a:rPr lang="en-US" sz="3200" b="1" dirty="0">
                <a:latin typeface="Times New Roman"/>
                <a:ea typeface="Times New Roman"/>
              </a:rPr>
              <a:t>: </a:t>
            </a:r>
            <a:r>
              <a:rPr lang="en-US" sz="3200" b="1" dirty="0" err="1">
                <a:latin typeface="Times New Roman"/>
                <a:ea typeface="Times New Roman"/>
              </a:rPr>
              <a:t>Dù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đi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bất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cứ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đâu</a:t>
            </a:r>
            <a:r>
              <a:rPr lang="en-US" sz="3200" b="1" dirty="0">
                <a:latin typeface="Times New Roman"/>
                <a:ea typeface="Times New Roman"/>
              </a:rPr>
              <a:t>, </a:t>
            </a:r>
            <a:r>
              <a:rPr lang="en-US" sz="3200" b="1" dirty="0" err="1">
                <a:latin typeface="Times New Roman"/>
                <a:ea typeface="Times New Roman"/>
              </a:rPr>
              <a:t>làm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bất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cứ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việc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gì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cũng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không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được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quên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ngày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giỗ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Tổ</a:t>
            </a:r>
            <a:r>
              <a:rPr lang="en-US" sz="3200" b="1" dirty="0">
                <a:latin typeface="Times New Roman"/>
                <a:ea typeface="Times New Roman"/>
              </a:rPr>
              <a:t>, </a:t>
            </a:r>
            <a:r>
              <a:rPr lang="en-US" sz="3200" b="1" dirty="0" err="1">
                <a:latin typeface="Times New Roman"/>
                <a:ea typeface="Times New Roman"/>
              </a:rPr>
              <a:t>không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được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quên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cội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nguồn</a:t>
            </a:r>
            <a:r>
              <a:rPr lang="en-US" sz="3200" b="1" dirty="0">
                <a:latin typeface="Times New Roman"/>
                <a:ea typeface="Times New Roman"/>
              </a:rPr>
              <a:t>.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9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85299" y="0"/>
            <a:ext cx="914400" cy="381000"/>
          </a:xfrm>
          <a:prstGeom prst="leftArrow">
            <a:avLst/>
          </a:prstGeom>
          <a:solidFill>
            <a:srgbClr val="00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97408"/>
            <a:ext cx="8292152" cy="2140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(SGK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88)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11373" y="0"/>
            <a:ext cx="914400" cy="381000"/>
          </a:xfrm>
          <a:prstGeom prst="leftArrow">
            <a:avLst/>
          </a:prstGeom>
          <a:solidFill>
            <a:srgbClr val="00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4676" y="2590800"/>
            <a:ext cx="7772400" cy="3810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/>
                <a:ea typeface="Times New Roman"/>
              </a:rPr>
              <a:t>Màu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đen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không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pha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bằng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thuốc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mà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luyện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bằng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bột</a:t>
            </a:r>
            <a:r>
              <a:rPr lang="en-US" sz="3200" b="1" dirty="0" smtClean="0">
                <a:latin typeface="Times New Roman"/>
                <a:ea typeface="Times New Roman"/>
              </a:rPr>
              <a:t> than </a:t>
            </a:r>
            <a:r>
              <a:rPr lang="en-US" sz="3200" b="1" dirty="0" err="1" smtClean="0">
                <a:latin typeface="Times New Roman"/>
                <a:ea typeface="Times New Roman"/>
              </a:rPr>
              <a:t>của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rơm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bếp</a:t>
            </a:r>
            <a:r>
              <a:rPr lang="en-US" sz="3200" b="1" dirty="0" smtClean="0">
                <a:latin typeface="Times New Roman"/>
                <a:ea typeface="Times New Roman"/>
              </a:rPr>
              <a:t>, </a:t>
            </a:r>
            <a:r>
              <a:rPr lang="en-US" sz="3200" b="1" dirty="0" err="1" smtClean="0">
                <a:latin typeface="Times New Roman"/>
                <a:ea typeface="Times New Roman"/>
              </a:rPr>
              <a:t>cói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chiếu</a:t>
            </a:r>
            <a:r>
              <a:rPr lang="en-US" sz="3200" b="1" dirty="0" smtClean="0">
                <a:latin typeface="Times New Roman"/>
                <a:ea typeface="Times New Roman"/>
              </a:rPr>
              <a:t>, </a:t>
            </a:r>
            <a:r>
              <a:rPr lang="en-US" sz="3200" b="1" dirty="0" err="1" smtClean="0">
                <a:latin typeface="Times New Roman"/>
                <a:ea typeface="Times New Roman"/>
              </a:rPr>
              <a:t>lá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tre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mùa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thu</a:t>
            </a:r>
            <a:r>
              <a:rPr lang="en-US" sz="3200" b="1" dirty="0" smtClean="0">
                <a:latin typeface="Times New Roman"/>
                <a:ea typeface="Times New Roman"/>
              </a:rPr>
              <a:t>. </a:t>
            </a:r>
            <a:r>
              <a:rPr lang="en-US" sz="3200" b="1" dirty="0" err="1" smtClean="0">
                <a:latin typeface="Times New Roman"/>
                <a:ea typeface="Times New Roman"/>
              </a:rPr>
              <a:t>Màu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trắng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điệp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làm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bằng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bột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của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vỏ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sò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trộn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với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bột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hồ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nếp</a:t>
            </a:r>
            <a:r>
              <a:rPr lang="en-US" sz="3200" b="1" dirty="0" smtClean="0">
                <a:latin typeface="Times New Roman"/>
                <a:ea typeface="Times New Roman"/>
              </a:rPr>
              <a:t>, “</a:t>
            </a:r>
            <a:r>
              <a:rPr lang="en-US" sz="3200" b="1" dirty="0" err="1" smtClean="0">
                <a:latin typeface="Times New Roman"/>
                <a:ea typeface="Times New Roman"/>
              </a:rPr>
              <a:t>nhấp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nhánh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muôn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ngàn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hạt</a:t>
            </a:r>
            <a:r>
              <a:rPr lang="en-US" sz="3200" b="1" dirty="0" smtClean="0">
                <a:latin typeface="Times New Roman"/>
                <a:ea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</a:rPr>
              <a:t>phấn</a:t>
            </a:r>
            <a:r>
              <a:rPr lang="en-US" sz="3200" b="1" dirty="0" smtClean="0">
                <a:latin typeface="Times New Roman"/>
                <a:ea typeface="Times New Roman"/>
              </a:rPr>
              <a:t>”.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9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1028" y="762000"/>
            <a:ext cx="8229600" cy="1828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(SGK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62)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0" y="0"/>
            <a:ext cx="914400" cy="381000"/>
          </a:xfrm>
          <a:prstGeom prst="leftArrow">
            <a:avLst/>
          </a:prstGeom>
          <a:solidFill>
            <a:srgbClr val="00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F00"/>
              </a:solidFill>
            </a:endParaRPr>
          </a:p>
        </p:txBody>
      </p:sp>
      <p:sp>
        <p:nvSpPr>
          <p:cNvPr id="6" name="Left Arrow 5">
            <a:hlinkClick r:id="rId3" action="ppaction://hlinksldjump"/>
          </p:cNvPr>
          <p:cNvSpPr/>
          <p:nvPr/>
        </p:nvSpPr>
        <p:spPr>
          <a:xfrm>
            <a:off x="11373" y="0"/>
            <a:ext cx="914400" cy="381000"/>
          </a:xfrm>
          <a:prstGeom prst="leftArrow">
            <a:avLst/>
          </a:prstGeom>
          <a:solidFill>
            <a:srgbClr val="00FF0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4676" y="3048000"/>
            <a:ext cx="7772400" cy="2286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9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0"/>
            <a:ext cx="8839200" cy="67567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2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hẳn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đăm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đắm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theo.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quyến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day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Ở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giêng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giậm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đơm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tép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con da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Ở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dì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rợm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lẩy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Tị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đẽ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NGUYỄN KHẢI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73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2595</Words>
  <Application>Microsoft Office PowerPoint</Application>
  <PresentationFormat>On-screen Show (4:3)</PresentationFormat>
  <Paragraphs>140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Quoc</cp:lastModifiedBy>
  <cp:revision>92</cp:revision>
  <dcterms:created xsi:type="dcterms:W3CDTF">2020-11-30T12:17:51Z</dcterms:created>
  <dcterms:modified xsi:type="dcterms:W3CDTF">2022-03-28T13:47:38Z</dcterms:modified>
</cp:coreProperties>
</file>